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809" autoAdjust="0"/>
    <p:restoredTop sz="94660"/>
  </p:normalViewPr>
  <p:slideViewPr>
    <p:cSldViewPr>
      <p:cViewPr>
        <p:scale>
          <a:sx n="76" d="100"/>
          <a:sy n="76" d="100"/>
        </p:scale>
        <p:origin x="-972" y="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3EE21-3774-4BD4-8F86-DEE52D01DB11}" type="datetimeFigureOut">
              <a:rPr lang="en-US" smtClean="0"/>
              <a:t>12/30/2012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34D3F-E8AE-40A5-ADF5-14E9305F4E7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3EE21-3774-4BD4-8F86-DEE52D01DB11}" type="datetimeFigureOut">
              <a:rPr lang="en-US" smtClean="0"/>
              <a:t>12/30/2012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34D3F-E8AE-40A5-ADF5-14E9305F4E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3EE21-3774-4BD4-8F86-DEE52D01DB11}" type="datetimeFigureOut">
              <a:rPr lang="en-US" smtClean="0"/>
              <a:t>12/30/2012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34D3F-E8AE-40A5-ADF5-14E9305F4E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3EE21-3774-4BD4-8F86-DEE52D01DB11}" type="datetimeFigureOut">
              <a:rPr lang="en-US" smtClean="0"/>
              <a:t>12/30/2012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34D3F-E8AE-40A5-ADF5-14E9305F4E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3EE21-3774-4BD4-8F86-DEE52D01DB11}" type="datetimeFigureOut">
              <a:rPr lang="en-US" smtClean="0"/>
              <a:t>12/30/2012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34D3F-E8AE-40A5-ADF5-14E9305F4E7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3EE21-3774-4BD4-8F86-DEE52D01DB11}" type="datetimeFigureOut">
              <a:rPr lang="en-US" smtClean="0"/>
              <a:t>12/30/2012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34D3F-E8AE-40A5-ADF5-14E9305F4E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3EE21-3774-4BD4-8F86-DEE52D01DB11}" type="datetimeFigureOut">
              <a:rPr lang="en-US" smtClean="0"/>
              <a:t>12/30/2012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34D3F-E8AE-40A5-ADF5-14E9305F4E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3EE21-3774-4BD4-8F86-DEE52D01DB11}" type="datetimeFigureOut">
              <a:rPr lang="en-US" smtClean="0"/>
              <a:t>12/30/2012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34D3F-E8AE-40A5-ADF5-14E9305F4E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3EE21-3774-4BD4-8F86-DEE52D01DB11}" type="datetimeFigureOut">
              <a:rPr lang="en-US" smtClean="0"/>
              <a:t>12/30/2012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34D3F-E8AE-40A5-ADF5-14E9305F4E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3EE21-3774-4BD4-8F86-DEE52D01DB11}" type="datetimeFigureOut">
              <a:rPr lang="en-US" smtClean="0"/>
              <a:t>12/30/2012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34D3F-E8AE-40A5-ADF5-14E9305F4E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3EE21-3774-4BD4-8F86-DEE52D01DB11}" type="datetimeFigureOut">
              <a:rPr lang="en-US" smtClean="0"/>
              <a:t>12/30/2012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C534D3F-E8AE-40A5-ADF5-14E9305F4E75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ED3EE21-3774-4BD4-8F86-DEE52D01DB11}" type="datetimeFigureOut">
              <a:rPr lang="en-US" smtClean="0"/>
              <a:t>12/30/2012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C534D3F-E8AE-40A5-ADF5-14E9305F4E75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9.xml"/><Relationship Id="rId3" Type="http://schemas.openxmlformats.org/officeDocument/2006/relationships/slide" Target="slide4.xml"/><Relationship Id="rId7" Type="http://schemas.openxmlformats.org/officeDocument/2006/relationships/slide" Target="slide8.xml"/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Relationship Id="rId6" Type="http://schemas.openxmlformats.org/officeDocument/2006/relationships/slide" Target="slide7.xml"/><Relationship Id="rId5" Type="http://schemas.openxmlformats.org/officeDocument/2006/relationships/slide" Target="slide6.xml"/><Relationship Id="rId4" Type="http://schemas.openxmlformats.org/officeDocument/2006/relationships/slide" Target="slide5.xml"/><Relationship Id="rId9" Type="http://schemas.openxmlformats.org/officeDocument/2006/relationships/slide" Target="slide1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0000"/>
            </a:gs>
            <a:gs pos="20000">
              <a:srgbClr val="000040"/>
            </a:gs>
            <a:gs pos="50000">
              <a:srgbClr val="400040"/>
            </a:gs>
            <a:gs pos="75000">
              <a:srgbClr val="8F0040"/>
            </a:gs>
            <a:gs pos="89999">
              <a:srgbClr val="F27300"/>
            </a:gs>
            <a:gs pos="100000">
              <a:srgbClr val="FFBF00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2667000"/>
            <a:ext cx="7162800" cy="1828800"/>
          </a:xfrm>
        </p:spPr>
        <p:txBody>
          <a:bodyPr>
            <a:noAutofit/>
          </a:bodyPr>
          <a:lstStyle/>
          <a:p>
            <a:pPr algn="ctr"/>
            <a:r>
              <a:rPr lang="en-US" sz="8000" dirty="0" smtClean="0">
                <a:ln w="57150">
                  <a:solidFill>
                    <a:schemeClr val="tx1"/>
                  </a:solidFill>
                  <a:prstDash val="solid"/>
                </a:ln>
                <a:solidFill>
                  <a:schemeClr val="accent3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Boulder" pitchFamily="2" charset="0"/>
              </a:rPr>
              <a:t>Name the Angel?</a:t>
            </a:r>
            <a:endParaRPr lang="en-US" sz="8000" dirty="0">
              <a:ln w="57150">
                <a:solidFill>
                  <a:schemeClr val="tx1"/>
                </a:solidFill>
                <a:prstDash val="solid"/>
              </a:ln>
              <a:solidFill>
                <a:schemeClr val="accent3"/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Boulder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486400"/>
          </a:xfrm>
        </p:spPr>
        <p:txBody>
          <a:bodyPr/>
          <a:lstStyle/>
          <a:p>
            <a:pPr algn="ctr"/>
            <a:endParaRPr lang="en-US" sz="4000" dirty="0" smtClean="0"/>
          </a:p>
          <a:p>
            <a:pPr algn="ctr"/>
            <a:r>
              <a:rPr lang="en-US" sz="4000" dirty="0" smtClean="0"/>
              <a:t>In Islam, the Qur’an says that every human being has two angels who follow us around throughout our whole lives. They are known as the “______________” which is Arabic for “The Noble Writers.”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914400" y="1447800"/>
          <a:ext cx="7620000" cy="4419600"/>
        </p:xfrm>
        <a:graphic>
          <a:graphicData uri="http://schemas.openxmlformats.org/drawingml/2006/table">
            <a:tbl>
              <a:tblPr firstRow="1" bandRow="1">
                <a:tableStyleId>{18603FDC-E32A-4AB5-989C-0864C3EAD2B8}</a:tableStyleId>
              </a:tblPr>
              <a:tblGrid>
                <a:gridCol w="1905000"/>
                <a:gridCol w="1905000"/>
                <a:gridCol w="1905000"/>
                <a:gridCol w="1905000"/>
              </a:tblGrid>
              <a:tr h="2235537">
                <a:tc>
                  <a:txBody>
                    <a:bodyPr/>
                    <a:lstStyle/>
                    <a:p>
                      <a:pPr algn="ctr"/>
                      <a:r>
                        <a:rPr lang="en-US" sz="60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hlinkClick r:id="rId2" action="ppaction://hlinksldjump"/>
                        </a:rPr>
                        <a:t>1</a:t>
                      </a:r>
                      <a:endParaRPr lang="en-US" sz="60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Rounded MT Bold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hlinkClick r:id="rId3" action="ppaction://hlinksldjump"/>
                        </a:rPr>
                        <a:t>2</a:t>
                      </a:r>
                      <a:endParaRPr lang="en-US" sz="60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Rounded MT Bold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hlinkClick r:id="rId4" action="ppaction://hlinksldjump"/>
                        </a:rPr>
                        <a:t>3</a:t>
                      </a:r>
                      <a:endParaRPr lang="en-US" sz="60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Rounded MT Bold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hlinkClick r:id="rId5" action="ppaction://hlinksldjump"/>
                        </a:rPr>
                        <a:t>4</a:t>
                      </a:r>
                      <a:endParaRPr lang="en-US" sz="60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Rounded MT Bold" pitchFamily="34" charset="0"/>
                      </a:endParaRPr>
                    </a:p>
                  </a:txBody>
                  <a:tcPr/>
                </a:tc>
              </a:tr>
              <a:tr h="2184063">
                <a:tc>
                  <a:txBody>
                    <a:bodyPr/>
                    <a:lstStyle/>
                    <a:p>
                      <a:pPr algn="ctr"/>
                      <a:r>
                        <a:rPr lang="en-US" sz="60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hlinkClick r:id="rId6" action="ppaction://hlinksldjump"/>
                        </a:rPr>
                        <a:t>5</a:t>
                      </a:r>
                      <a:endParaRPr lang="en-US" sz="60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Rounded MT Bold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hlinkClick r:id="rId7" action="ppaction://hlinksldjump"/>
                        </a:rPr>
                        <a:t>6</a:t>
                      </a:r>
                      <a:endParaRPr lang="en-US" sz="60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Rounded MT Bold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hlinkClick r:id="rId8" action="ppaction://hlinksldjump"/>
                        </a:rPr>
                        <a:t>7</a:t>
                      </a:r>
                      <a:endParaRPr lang="en-US" sz="60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Rounded MT Bold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hlinkClick r:id="rId9" action="ppaction://hlinksldjump"/>
                        </a:rPr>
                        <a:t>8</a:t>
                      </a:r>
                      <a:endParaRPr lang="en-US" sz="60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Rounded MT Bold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6019800"/>
          </a:xfrm>
        </p:spPr>
        <p:txBody>
          <a:bodyPr>
            <a:normAutofit fontScale="85000" lnSpcReduction="20000"/>
          </a:bodyPr>
          <a:lstStyle/>
          <a:p>
            <a:pPr algn="just"/>
            <a:endParaRPr lang="en-US" sz="3600" dirty="0" smtClean="0"/>
          </a:p>
          <a:p>
            <a:pPr algn="ctr">
              <a:lnSpc>
                <a:spcPct val="150000"/>
              </a:lnSpc>
            </a:pPr>
            <a:r>
              <a:rPr lang="en-US" sz="3600" b="1" dirty="0" smtClean="0"/>
              <a:t>_________ has the highest status of all angels. He is Allah's messenger to the prophets, sometimes taking the form of a man. Many Muslim scholars conclude that __________is the Holy Spirit (</a:t>
            </a:r>
            <a:r>
              <a:rPr lang="en-US" sz="3600" b="1" i="1" dirty="0" err="1" smtClean="0"/>
              <a:t>Ruh</a:t>
            </a:r>
            <a:r>
              <a:rPr lang="en-US" sz="3600" b="1" i="1" dirty="0" smtClean="0"/>
              <a:t> al-</a:t>
            </a:r>
            <a:r>
              <a:rPr lang="en-US" sz="3600" b="1" i="1" dirty="0" err="1" smtClean="0"/>
              <a:t>Qudus</a:t>
            </a:r>
            <a:r>
              <a:rPr lang="en-US" sz="3600" b="1" i="1" dirty="0" smtClean="0"/>
              <a:t> </a:t>
            </a:r>
            <a:r>
              <a:rPr lang="en-US" sz="3600" b="1" dirty="0" smtClean="0"/>
              <a:t>and </a:t>
            </a:r>
            <a:r>
              <a:rPr lang="en-US" sz="3600" b="1" i="1" dirty="0" err="1" smtClean="0"/>
              <a:t>Ruh</a:t>
            </a:r>
            <a:r>
              <a:rPr lang="en-US" sz="3600" b="1" i="1" dirty="0" smtClean="0"/>
              <a:t> al-</a:t>
            </a:r>
            <a:r>
              <a:rPr lang="en-US" sz="3600" b="1" i="1" dirty="0" err="1" smtClean="0"/>
              <a:t>Ameen</a:t>
            </a:r>
            <a:r>
              <a:rPr lang="en-US" sz="3600" b="1" dirty="0" smtClean="0"/>
              <a:t>) mentioned in various verses of the Qur'an</a:t>
            </a:r>
            <a:br>
              <a:rPr lang="en-US" sz="3600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endParaRPr lang="en-US" b="1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410200"/>
          </a:xfrm>
        </p:spPr>
        <p:txBody>
          <a:bodyPr/>
          <a:lstStyle/>
          <a:p>
            <a:pPr>
              <a:lnSpc>
                <a:spcPct val="150000"/>
              </a:lnSpc>
              <a:buNone/>
            </a:pPr>
            <a:r>
              <a:rPr lang="en-US" sz="4400" dirty="0" smtClean="0"/>
              <a:t>__________ is one of Allah's most distinguished angels. He is charged with providing rain and sustenance for all creatures.</a:t>
            </a:r>
            <a:br>
              <a:rPr lang="en-US" sz="4400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715000"/>
          </a:xfrm>
        </p:spPr>
        <p:txBody>
          <a:bodyPr/>
          <a:lstStyle/>
          <a:p>
            <a:endParaRPr lang="en-US" sz="4800" dirty="0" smtClean="0"/>
          </a:p>
          <a:p>
            <a:r>
              <a:rPr lang="en-US" sz="4800" dirty="0" smtClean="0"/>
              <a:t>angel with very high status in Islam, he's charged with blowing the trumpet on the Day of Judgment.</a:t>
            </a:r>
            <a:br>
              <a:rPr lang="en-US" sz="4800" dirty="0" smtClean="0"/>
            </a:br>
            <a:r>
              <a:rPr lang="en-US" sz="4800" dirty="0" smtClean="0"/>
              <a:t/>
            </a:r>
            <a:br>
              <a:rPr lang="en-US" sz="4800" dirty="0" smtClean="0"/>
            </a:br>
            <a:endParaRPr lang="en-US" sz="48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638800"/>
          </a:xfrm>
        </p:spPr>
        <p:txBody>
          <a:bodyPr>
            <a:normAutofit/>
          </a:bodyPr>
          <a:lstStyle/>
          <a:p>
            <a:pPr algn="ctr"/>
            <a:endParaRPr lang="en-US" sz="4400" dirty="0" smtClean="0"/>
          </a:p>
          <a:p>
            <a:pPr algn="ctr"/>
            <a:endParaRPr lang="en-US" sz="4400" dirty="0" smtClean="0"/>
          </a:p>
          <a:p>
            <a:pPr algn="ctr"/>
            <a:r>
              <a:rPr lang="en-US" sz="4400" dirty="0" smtClean="0"/>
              <a:t>He and his helpers are responsible for taking souls at their predestined times. </a:t>
            </a:r>
            <a:br>
              <a:rPr lang="en-US" sz="4400" dirty="0" smtClean="0"/>
            </a:br>
            <a:r>
              <a:rPr lang="en-US" sz="4400" dirty="0" smtClean="0"/>
              <a:t/>
            </a:r>
            <a:br>
              <a:rPr lang="en-US" sz="4400" dirty="0" smtClean="0"/>
            </a:b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715000"/>
          </a:xfrm>
        </p:spPr>
        <p:txBody>
          <a:bodyPr>
            <a:normAutofit lnSpcReduction="10000"/>
          </a:bodyPr>
          <a:lstStyle/>
          <a:p>
            <a:pPr algn="ctr"/>
            <a:endParaRPr lang="en-US" sz="4400" dirty="0" smtClean="0"/>
          </a:p>
          <a:p>
            <a:pPr algn="ctr"/>
            <a:endParaRPr lang="en-US" sz="4400" dirty="0" smtClean="0"/>
          </a:p>
          <a:p>
            <a:pPr algn="ctr"/>
            <a:r>
              <a:rPr lang="en-US" sz="4400" dirty="0" smtClean="0"/>
              <a:t>The Qur'an teaches that 19 angels are assigned to guard the Hell fire. Among them, _______ has highest rank.</a:t>
            </a:r>
            <a:br>
              <a:rPr lang="en-US" sz="4400" dirty="0" smtClean="0"/>
            </a:br>
            <a:r>
              <a:rPr lang="en-US" sz="4400" dirty="0" smtClean="0"/>
              <a:t/>
            </a:r>
            <a:br>
              <a:rPr lang="en-US" sz="4400" dirty="0" smtClean="0"/>
            </a:br>
            <a:endParaRPr lang="en-US" sz="44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791200"/>
          </a:xfrm>
        </p:spPr>
        <p:txBody>
          <a:bodyPr>
            <a:normAutofit fontScale="70000" lnSpcReduction="20000"/>
          </a:bodyPr>
          <a:lstStyle/>
          <a:p>
            <a:pPr algn="ctr"/>
            <a:endParaRPr lang="en-US" sz="4000" dirty="0" smtClean="0"/>
          </a:p>
          <a:p>
            <a:pPr algn="ctr"/>
            <a:endParaRPr lang="en-US" sz="4000" dirty="0" smtClean="0"/>
          </a:p>
          <a:p>
            <a:pPr algn="ctr">
              <a:lnSpc>
                <a:spcPct val="150000"/>
              </a:lnSpc>
            </a:pPr>
            <a:r>
              <a:rPr lang="en-US" sz="5700" dirty="0" smtClean="0"/>
              <a:t>______stands guard over Heaven. By Allah's permission, he and other angels will welcome believers into Paradise</a:t>
            </a:r>
            <a:br>
              <a:rPr lang="en-US" sz="5700" dirty="0" smtClean="0"/>
            </a:br>
            <a:r>
              <a:rPr lang="en-US" sz="5700" dirty="0" smtClean="0"/>
              <a:t/>
            </a:r>
            <a:br>
              <a:rPr lang="en-US" sz="5700" dirty="0" smtClean="0"/>
            </a:br>
            <a:endParaRPr lang="en-US" sz="57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638800"/>
          </a:xfrm>
        </p:spPr>
        <p:txBody>
          <a:bodyPr>
            <a:normAutofit/>
          </a:bodyPr>
          <a:lstStyle/>
          <a:p>
            <a:pPr algn="r"/>
            <a:endParaRPr lang="en-US" sz="3600" dirty="0" smtClean="0"/>
          </a:p>
          <a:p>
            <a:pPr algn="r"/>
            <a:endParaRPr lang="en-US" sz="3600" dirty="0" smtClean="0"/>
          </a:p>
          <a:p>
            <a:pPr algn="ctr">
              <a:lnSpc>
                <a:spcPct val="150000"/>
              </a:lnSpc>
            </a:pPr>
            <a:r>
              <a:rPr lang="en-US" sz="4000" dirty="0" smtClean="0"/>
              <a:t>After death, these two angels question souls in the grave about their faith and their deeds.</a:t>
            </a:r>
            <a:br>
              <a:rPr lang="en-US" sz="4000" dirty="0" smtClean="0"/>
            </a:b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42</TotalTime>
  <Words>212</Words>
  <Application>Microsoft Office PowerPoint</Application>
  <PresentationFormat>On-screen Show (4:3)</PresentationFormat>
  <Paragraphs>28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Flow</vt:lpstr>
      <vt:lpstr>Name the Angel?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the Angel?</dc:title>
  <dc:creator>Nishath</dc:creator>
  <cp:lastModifiedBy>Anika Rahman</cp:lastModifiedBy>
  <cp:revision>5</cp:revision>
  <dcterms:created xsi:type="dcterms:W3CDTF">2010-12-16T03:03:09Z</dcterms:created>
  <dcterms:modified xsi:type="dcterms:W3CDTF">2012-12-30T19:12:12Z</dcterms:modified>
</cp:coreProperties>
</file>