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71" r:id="rId8"/>
    <p:sldId id="262" r:id="rId9"/>
    <p:sldId id="263" r:id="rId10"/>
    <p:sldId id="272" r:id="rId11"/>
    <p:sldId id="264" r:id="rId12"/>
    <p:sldId id="265" r:id="rId13"/>
    <p:sldId id="273" r:id="rId14"/>
    <p:sldId id="266" r:id="rId15"/>
    <p:sldId id="267" r:id="rId16"/>
    <p:sldId id="268" r:id="rId17"/>
    <p:sldId id="275" r:id="rId18"/>
    <p:sldId id="269" r:id="rId19"/>
    <p:sldId id="270" r:id="rId20"/>
    <p:sldId id="274"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99" autoAdjust="0"/>
    <p:restoredTop sz="94660"/>
  </p:normalViewPr>
  <p:slideViewPr>
    <p:cSldViewPr>
      <p:cViewPr>
        <p:scale>
          <a:sx n="76" d="100"/>
          <a:sy n="76" d="100"/>
        </p:scale>
        <p:origin x="-117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34DFF-1EEF-4390-BB19-42B544BB2CEC}"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31BAEA-2209-416F-8565-0286839424C3}" type="datetimeFigureOut">
              <a:rPr lang="en-US" smtClean="0"/>
              <a:pPr/>
              <a:t>12/28/2012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5834DFF-1EEF-4390-BB19-42B544BB2CE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31BAEA-2209-416F-8565-0286839424C3}" type="datetimeFigureOut">
              <a:rPr lang="en-US" smtClean="0"/>
              <a:pPr/>
              <a:t>12/28/2012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834DFF-1EEF-4390-BB19-42B544BB2CE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thruBlk="1"/>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828800"/>
          </a:xfrm>
        </p:spPr>
        <p:txBody>
          <a:bodyPr/>
          <a:lstStyle/>
          <a:p>
            <a:pPr algn="ctr"/>
            <a:r>
              <a:rPr lang="en-US" dirty="0" smtClean="0"/>
              <a:t>Sharia – The Islamic Law</a:t>
            </a:r>
            <a:endParaRPr lang="en-US" dirty="0"/>
          </a:p>
        </p:txBody>
      </p:sp>
      <p:sp>
        <p:nvSpPr>
          <p:cNvPr id="3" name="Subtitle 2"/>
          <p:cNvSpPr>
            <a:spLocks noGrp="1"/>
          </p:cNvSpPr>
          <p:nvPr>
            <p:ph type="subTitle" idx="1"/>
          </p:nvPr>
        </p:nvSpPr>
        <p:spPr/>
        <p:txBody>
          <a:bodyPr/>
          <a:lstStyle/>
          <a:p>
            <a:r>
              <a:rPr lang="en-US" dirty="0" smtClean="0"/>
              <a:t>MLK Muslim Student Association </a:t>
            </a:r>
            <a:endParaRPr lang="en-US"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Questions to ponder</a:t>
            </a:r>
            <a:endParaRPr lang="en-US" dirty="0"/>
          </a:p>
        </p:txBody>
      </p:sp>
      <p:sp>
        <p:nvSpPr>
          <p:cNvPr id="3" name="Content Placeholder 2"/>
          <p:cNvSpPr>
            <a:spLocks noGrp="1"/>
          </p:cNvSpPr>
          <p:nvPr>
            <p:ph idx="1"/>
          </p:nvPr>
        </p:nvSpPr>
        <p:spPr>
          <a:xfrm>
            <a:off x="457200" y="1828800"/>
            <a:ext cx="8229600" cy="4495800"/>
          </a:xfrm>
        </p:spPr>
        <p:txBody>
          <a:bodyPr>
            <a:normAutofit lnSpcReduction="10000"/>
          </a:bodyPr>
          <a:lstStyle/>
          <a:p>
            <a:pPr lvl="0"/>
            <a:r>
              <a:rPr lang="en-US" dirty="0" smtClean="0"/>
              <a:t>Women’s status: no education and no medication. Is this because of the Sharia or is there another element for female subjugation?</a:t>
            </a:r>
          </a:p>
          <a:p>
            <a:pPr lvl="0"/>
            <a:r>
              <a:rPr lang="en-US" dirty="0" smtClean="0"/>
              <a:t>How would you feel about the leader of your country, say Iran for example, making international decisions based on the Qur’an or the Islamic Law (Sharia)? </a:t>
            </a:r>
          </a:p>
          <a:p>
            <a:pPr lvl="0"/>
            <a:r>
              <a:rPr lang="en-US" dirty="0" smtClean="0"/>
              <a:t>When do things get too far? (Do you think the Sharia is too extreme, is there a need for moderation?) </a:t>
            </a:r>
          </a:p>
          <a:p>
            <a:pPr lvl="0"/>
            <a:r>
              <a:rPr lang="en-US" dirty="0" smtClean="0"/>
              <a:t>Should we be governed by rationality or faith? </a:t>
            </a:r>
          </a:p>
          <a:p>
            <a:endParaRPr lang="en-US"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sz="4000" dirty="0" smtClean="0"/>
              <a:t>Argument #1: Pro-Sharia</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572000"/>
          </a:xfrm>
        </p:spPr>
        <p:txBody>
          <a:bodyPr>
            <a:normAutofit lnSpcReduction="10000"/>
          </a:bodyPr>
          <a:lstStyle/>
          <a:p>
            <a:r>
              <a:rPr lang="en-US" dirty="0" smtClean="0"/>
              <a:t>Noah Feldman, wrote in a 2008 </a:t>
            </a:r>
            <a:r>
              <a:rPr lang="en-US" i="1" dirty="0" smtClean="0"/>
              <a:t>New York Times Magazine</a:t>
            </a:r>
            <a:r>
              <a:rPr lang="en-US" dirty="0" smtClean="0"/>
              <a:t> article that the full incorporation of Islamic law is viewed as creating “</a:t>
            </a:r>
            <a:r>
              <a:rPr lang="en-US" b="1" dirty="0" smtClean="0"/>
              <a:t>a path to a just and legitimate government</a:t>
            </a:r>
            <a:r>
              <a:rPr lang="en-US" dirty="0" smtClean="0"/>
              <a:t> in much of the Muslim world." It places duplicitous rulers alongside their constituents under the rule of God. "For many Muslims today, living in corrupt autocracies, the call for [</a:t>
            </a:r>
            <a:r>
              <a:rPr lang="en-US" dirty="0" err="1" smtClean="0"/>
              <a:t>sharia</a:t>
            </a:r>
            <a:r>
              <a:rPr lang="en-US" dirty="0" smtClean="0"/>
              <a:t>] is </a:t>
            </a:r>
            <a:r>
              <a:rPr lang="en-US" b="1" dirty="0" smtClean="0"/>
              <a:t>not</a:t>
            </a:r>
            <a:r>
              <a:rPr lang="en-US" dirty="0" smtClean="0"/>
              <a:t> a call for sexism, obscurantism or savage punishment but for an Islamic version of what the West considers its most prized principle of political justice: the rule of law."</a:t>
            </a:r>
          </a:p>
          <a:p>
            <a:endParaRPr lang="en-US"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sz="4000" dirty="0" smtClean="0"/>
              <a:t>Argument #2: Pro-Secularism</a:t>
            </a:r>
            <a:r>
              <a:rPr lang="en-US" sz="4000" u="sng"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572000"/>
          </a:xfrm>
        </p:spPr>
        <p:txBody>
          <a:bodyPr/>
          <a:lstStyle/>
          <a:p>
            <a:r>
              <a:rPr lang="en-US" dirty="0" smtClean="0"/>
              <a:t>On the other hand, some Muslim scholars say that secular government is the best way to observe </a:t>
            </a:r>
            <a:r>
              <a:rPr lang="en-US" dirty="0" err="1" smtClean="0"/>
              <a:t>sharia</a:t>
            </a:r>
            <a:r>
              <a:rPr lang="en-US" dirty="0" smtClean="0"/>
              <a:t>. "Enforcing a [</a:t>
            </a:r>
            <a:r>
              <a:rPr lang="en-US" dirty="0" err="1" smtClean="0"/>
              <a:t>sharia</a:t>
            </a:r>
            <a:r>
              <a:rPr lang="en-US" dirty="0" smtClean="0"/>
              <a:t>] through coercive power of the state </a:t>
            </a:r>
            <a:r>
              <a:rPr lang="en-US" b="1" dirty="0" smtClean="0"/>
              <a:t>negates its religious nature</a:t>
            </a:r>
            <a:r>
              <a:rPr lang="en-US" dirty="0" smtClean="0"/>
              <a:t>, because Muslims would be observing the law of the state and not freely performing their religious obligation as Muslims," says </a:t>
            </a:r>
            <a:r>
              <a:rPr lang="en-US" dirty="0" err="1" smtClean="0"/>
              <a:t>Abdullahi</a:t>
            </a:r>
            <a:r>
              <a:rPr lang="en-US" dirty="0" smtClean="0"/>
              <a:t> Ahmed An-</a:t>
            </a:r>
            <a:r>
              <a:rPr lang="en-US" dirty="0" err="1" smtClean="0"/>
              <a:t>Na'im</a:t>
            </a:r>
            <a:r>
              <a:rPr lang="en-US" dirty="0" smtClean="0"/>
              <a:t>, a professor of law at Emory University and author of a book on the future of </a:t>
            </a:r>
            <a:r>
              <a:rPr lang="en-US" dirty="0" err="1" smtClean="0"/>
              <a:t>sharia</a:t>
            </a:r>
            <a:r>
              <a:rPr lang="en-US" dirty="0" smtClean="0"/>
              <a:t>.</a:t>
            </a:r>
          </a:p>
          <a:p>
            <a:pPr>
              <a:buNone/>
            </a:pPr>
            <a:endParaRPr lang="en-US" dirty="0"/>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600" dirty="0" smtClean="0"/>
              <a:t>Which argument do you support? </a:t>
            </a:r>
            <a:endParaRPr lang="en-US" sz="3600" dirty="0"/>
          </a:p>
        </p:txBody>
      </p:sp>
      <p:sp>
        <p:nvSpPr>
          <p:cNvPr id="3" name="Content Placeholder 2"/>
          <p:cNvSpPr>
            <a:spLocks noGrp="1"/>
          </p:cNvSpPr>
          <p:nvPr>
            <p:ph idx="1"/>
          </p:nvPr>
        </p:nvSpPr>
        <p:spPr/>
        <p:txBody>
          <a:bodyPr/>
          <a:lstStyle/>
          <a:p>
            <a:r>
              <a:rPr lang="en-US" dirty="0" smtClean="0"/>
              <a:t>Which argument do you support? Pro-Sharia or Pro-Secularism? </a:t>
            </a:r>
          </a:p>
          <a:p>
            <a:endParaRPr lang="en-US" dirty="0" smtClean="0"/>
          </a:p>
          <a:p>
            <a:r>
              <a:rPr lang="en-US" dirty="0" smtClean="0"/>
              <a:t>Why? </a:t>
            </a:r>
          </a:p>
          <a:p>
            <a:endParaRPr lang="en-US" dirty="0" smtClean="0"/>
          </a:p>
          <a:p>
            <a:r>
              <a:rPr lang="en-US" dirty="0" smtClean="0"/>
              <a:t>Did you choose ___ because it fits with your ideologies on secularism/religious background or because it fit with your rationality?</a:t>
            </a: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err="1" smtClean="0"/>
              <a:t>Sharia’s</a:t>
            </a:r>
            <a:r>
              <a:rPr lang="en-US" dirty="0" smtClean="0"/>
              <a:t> incorporations</a:t>
            </a:r>
            <a:endParaRPr lang="en-US" dirty="0"/>
          </a:p>
        </p:txBody>
      </p:sp>
      <p:sp>
        <p:nvSpPr>
          <p:cNvPr id="3" name="Content Placeholder 2"/>
          <p:cNvSpPr>
            <a:spLocks noGrp="1"/>
          </p:cNvSpPr>
          <p:nvPr>
            <p:ph idx="1"/>
          </p:nvPr>
        </p:nvSpPr>
        <p:spPr/>
        <p:txBody>
          <a:bodyPr/>
          <a:lstStyle/>
          <a:p>
            <a:r>
              <a:rPr lang="en-US" dirty="0" smtClean="0"/>
              <a:t>Opinions on the best balance of Islamic law and secular law vary, but </a:t>
            </a:r>
            <a:r>
              <a:rPr lang="en-US" dirty="0" err="1" smtClean="0"/>
              <a:t>sharia</a:t>
            </a:r>
            <a:r>
              <a:rPr lang="en-US" dirty="0" smtClean="0"/>
              <a:t> has been incorporated into political systems in three general ways:</a:t>
            </a:r>
          </a:p>
          <a:p>
            <a:pPr>
              <a:buNone/>
            </a:pPr>
            <a:endParaRPr lang="en-US"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Dual Legal System</a:t>
            </a:r>
            <a:endParaRPr lang="en-US" dirty="0"/>
          </a:p>
        </p:txBody>
      </p:sp>
      <p:sp>
        <p:nvSpPr>
          <p:cNvPr id="3" name="Content Placeholder 2"/>
          <p:cNvSpPr>
            <a:spLocks noGrp="1"/>
          </p:cNvSpPr>
          <p:nvPr>
            <p:ph idx="1"/>
          </p:nvPr>
        </p:nvSpPr>
        <p:spPr/>
        <p:txBody>
          <a:bodyPr/>
          <a:lstStyle/>
          <a:p>
            <a:r>
              <a:rPr lang="en-US" dirty="0" smtClean="0"/>
              <a:t>Many majority Muslim countries have a dual system in which the government is secular but Muslims can choose to bring familial and financial disputes to </a:t>
            </a:r>
            <a:r>
              <a:rPr lang="en-US" dirty="0" err="1" smtClean="0"/>
              <a:t>sharia</a:t>
            </a:r>
            <a:r>
              <a:rPr lang="en-US" dirty="0" smtClean="0"/>
              <a:t> courts. The exact jurisdiction of these courts varies from country to country, but usually includes marriage, divorce, inheritance, and guardianship. </a:t>
            </a:r>
          </a:p>
          <a:p>
            <a:endParaRPr lang="en-US"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600" dirty="0" smtClean="0"/>
              <a:t>2. Government under God</a:t>
            </a:r>
            <a:endParaRPr lang="en-US" sz="3600" dirty="0"/>
          </a:p>
        </p:txBody>
      </p:sp>
      <p:sp>
        <p:nvSpPr>
          <p:cNvPr id="3" name="Content Placeholder 2"/>
          <p:cNvSpPr>
            <a:spLocks noGrp="1"/>
          </p:cNvSpPr>
          <p:nvPr>
            <p:ph idx="1"/>
          </p:nvPr>
        </p:nvSpPr>
        <p:spPr>
          <a:xfrm>
            <a:off x="457200" y="1676400"/>
            <a:ext cx="8229600" cy="4800600"/>
          </a:xfrm>
        </p:spPr>
        <p:txBody>
          <a:bodyPr>
            <a:normAutofit fontScale="85000" lnSpcReduction="10000"/>
          </a:bodyPr>
          <a:lstStyle/>
          <a:p>
            <a:r>
              <a:rPr lang="en-US" dirty="0" smtClean="0"/>
              <a:t>In those Muslim countries where Islam is the official religion listed in the constitution, </a:t>
            </a:r>
            <a:r>
              <a:rPr lang="en-US" dirty="0" err="1" smtClean="0"/>
              <a:t>sharia</a:t>
            </a:r>
            <a:r>
              <a:rPr lang="en-US" dirty="0" smtClean="0"/>
              <a:t> is declared to be a source, or the source, of the laws. Examples include Saudi Arabia, Kuwait, Bahrain, Yemen, and the United Arab Emirates, where the governments derive their legitimacy from Islam. </a:t>
            </a:r>
          </a:p>
          <a:p>
            <a:r>
              <a:rPr lang="en-US" dirty="0" smtClean="0"/>
              <a:t>In Pakistan, Egypt, Iran, and Iraq, among others, it is also forbidden to enact legislation that is antithetical to Islam. </a:t>
            </a:r>
          </a:p>
          <a:p>
            <a:r>
              <a:rPr lang="en-US" b="1" dirty="0" smtClean="0"/>
              <a:t>Saudi Arabia employs one of the strictest interpretations of </a:t>
            </a:r>
            <a:r>
              <a:rPr lang="en-US" b="1" dirty="0" err="1" smtClean="0"/>
              <a:t>sharia</a:t>
            </a:r>
            <a:r>
              <a:rPr lang="en-US" b="1" dirty="0" smtClean="0"/>
              <a:t>. Women are not allowed to drive, are under the guardianship of male relatives at all times, and must be completely covered in public.</a:t>
            </a:r>
            <a:r>
              <a:rPr lang="en-US" dirty="0" smtClean="0"/>
              <a:t> Elsewhere, governments are much more lenient, as in the United Arab Emirates, where alcohol is tolerated.</a:t>
            </a:r>
          </a:p>
          <a:p>
            <a:endParaRPr lang="en-US"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900" dirty="0" smtClean="0"/>
              <a:t>Wait a minute, I thought Islam meant equality! </a:t>
            </a:r>
            <a:endParaRPr lang="en-US" sz="2900" dirty="0"/>
          </a:p>
        </p:txBody>
      </p:sp>
      <p:sp>
        <p:nvSpPr>
          <p:cNvPr id="3" name="Content Placeholder 2"/>
          <p:cNvSpPr>
            <a:spLocks noGrp="1"/>
          </p:cNvSpPr>
          <p:nvPr>
            <p:ph idx="1"/>
          </p:nvPr>
        </p:nvSpPr>
        <p:spPr/>
        <p:txBody>
          <a:bodyPr/>
          <a:lstStyle/>
          <a:p>
            <a:r>
              <a:rPr lang="en-US" dirty="0" smtClean="0"/>
              <a:t>Is it the religion that is making all this chaos or is it the Sharia – the Islamic law? </a:t>
            </a:r>
          </a:p>
          <a:p>
            <a:r>
              <a:rPr lang="en-US" dirty="0" smtClean="0"/>
              <a:t>How do you differentiate between the two? </a:t>
            </a:r>
          </a:p>
          <a:p>
            <a:r>
              <a:rPr lang="en-US" dirty="0" smtClean="0"/>
              <a:t>If you were a woman living in Saudi Arabia right now, what would you do? Is there anything to do? Think about the charges and consequences you will face if you speak up. Would you do it anyways? </a:t>
            </a:r>
            <a:endParaRPr lang="en-US" dirty="0"/>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Completely Secular </a:t>
            </a:r>
            <a:endParaRPr lang="en-US" dirty="0"/>
          </a:p>
        </p:txBody>
      </p:sp>
      <p:sp>
        <p:nvSpPr>
          <p:cNvPr id="3" name="Content Placeholder 2"/>
          <p:cNvSpPr>
            <a:spLocks noGrp="1"/>
          </p:cNvSpPr>
          <p:nvPr>
            <p:ph idx="1"/>
          </p:nvPr>
        </p:nvSpPr>
        <p:spPr/>
        <p:txBody>
          <a:bodyPr>
            <a:normAutofit lnSpcReduction="10000"/>
          </a:bodyPr>
          <a:lstStyle/>
          <a:p>
            <a:r>
              <a:rPr lang="en-US" dirty="0" smtClean="0"/>
              <a:t>Muslim countries where the government is declared to be secular in the constitution include Azerbaijan, Tajikistan, Chad, Somalia, and Senegal. Islamist parties run for office occasionally in these countries and </a:t>
            </a:r>
            <a:r>
              <a:rPr lang="en-US" dirty="0" err="1" smtClean="0"/>
              <a:t>sharia</a:t>
            </a:r>
            <a:r>
              <a:rPr lang="en-US" dirty="0" smtClean="0"/>
              <a:t> often influences local customs. Popular Islamist groups are often viewed as a threat by existing governments.  </a:t>
            </a:r>
            <a:r>
              <a:rPr lang="en-US" b="1" dirty="0" smtClean="0"/>
              <a:t>Secular Muslim countries are a minority</a:t>
            </a:r>
            <a:r>
              <a:rPr lang="en-US" dirty="0" smtClean="0"/>
              <a:t>, however, and the popularity of Islamist political parties are narrowing the gap between religion and state.</a:t>
            </a:r>
          </a:p>
          <a:p>
            <a:endParaRPr lang="en-US" dirty="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t>Wait… what? </a:t>
            </a:r>
            <a:endParaRPr lang="en-US" sz="4000" dirty="0"/>
          </a:p>
        </p:txBody>
      </p:sp>
      <p:sp>
        <p:nvSpPr>
          <p:cNvPr id="3" name="Content Placeholder 2"/>
          <p:cNvSpPr>
            <a:spLocks noGrp="1"/>
          </p:cNvSpPr>
          <p:nvPr>
            <p:ph idx="1"/>
          </p:nvPr>
        </p:nvSpPr>
        <p:spPr>
          <a:xfrm>
            <a:off x="457200" y="1752600"/>
            <a:ext cx="8305800" cy="4800600"/>
          </a:xfrm>
        </p:spPr>
        <p:txBody>
          <a:bodyPr>
            <a:normAutofit/>
          </a:bodyPr>
          <a:lstStyle/>
          <a:p>
            <a:pPr lvl="0"/>
            <a:r>
              <a:rPr lang="en-US" dirty="0" smtClean="0"/>
              <a:t>Theocratic countries with rules such as chopping off hands if convicted with robbery or death penalty as a charge of rape, such as Saudi Arabia, have the lowest crime rates in the world. </a:t>
            </a:r>
          </a:p>
          <a:p>
            <a:pPr lvl="0"/>
            <a:r>
              <a:rPr lang="en-US" dirty="0" smtClean="0"/>
              <a:t>Why is this so?  Is it because women who get raped do not speak up? Or is it the fear installed in people to not rape or commit robbery? </a:t>
            </a:r>
          </a:p>
          <a:p>
            <a:endParaRPr lang="en-US" dirty="0" smtClean="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pPr lvl="0"/>
            <a:r>
              <a:rPr lang="en-US" dirty="0" smtClean="0"/>
              <a:t>Sharia – Islamic law that influences most Muslim countries. </a:t>
            </a:r>
          </a:p>
          <a:p>
            <a:pPr lvl="0"/>
            <a:r>
              <a:rPr lang="en-US" dirty="0" smtClean="0"/>
              <a:t>Some interpretations are used to justify cruel punishments such as amputation and stoning as well as unequal treatment of women in inheritance, dress, and independence. </a:t>
            </a:r>
          </a:p>
          <a:p>
            <a:pPr lvl="0"/>
            <a:r>
              <a:rPr lang="en-US" dirty="0" smtClean="0"/>
              <a:t>The debate is growing as to whether </a:t>
            </a:r>
            <a:r>
              <a:rPr lang="en-US" dirty="0" err="1" smtClean="0"/>
              <a:t>sharia</a:t>
            </a:r>
            <a:r>
              <a:rPr lang="en-US" i="1" dirty="0" smtClean="0"/>
              <a:t> </a:t>
            </a:r>
            <a:r>
              <a:rPr lang="en-US" dirty="0" smtClean="0"/>
              <a:t>can coexist with secularism, democracy, or even modernity.</a:t>
            </a:r>
          </a:p>
          <a:p>
            <a:endParaRPr lang="en-US"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ponder</a:t>
            </a:r>
            <a:endParaRPr lang="en-US" dirty="0"/>
          </a:p>
        </p:txBody>
      </p:sp>
      <p:sp>
        <p:nvSpPr>
          <p:cNvPr id="3" name="Content Placeholder 2"/>
          <p:cNvSpPr>
            <a:spLocks noGrp="1"/>
          </p:cNvSpPr>
          <p:nvPr>
            <p:ph idx="1"/>
          </p:nvPr>
        </p:nvSpPr>
        <p:spPr/>
        <p:txBody>
          <a:bodyPr/>
          <a:lstStyle/>
          <a:p>
            <a:pPr lvl="0"/>
            <a:r>
              <a:rPr lang="en-US" dirty="0" smtClean="0"/>
              <a:t>If the Sharia was implemented in the American constitution, would it make our country better or worse? How would it change your life? What would the hardest thing you would have to give up? What would be some positive effects of Sharia in your life? </a:t>
            </a:r>
          </a:p>
          <a:p>
            <a:pPr lvl="0"/>
            <a:r>
              <a:rPr lang="en-US" dirty="0" smtClean="0"/>
              <a:t>What are some alternatives to achieve the same results as Saudi Arabia’s lowest crime rates without such brutal punishments? Are there any? Which works better: Installing fear or love? </a:t>
            </a:r>
          </a:p>
          <a:p>
            <a:endParaRPr lang="en-US" dirty="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400" dirty="0" smtClean="0"/>
              <a:t>Activity </a:t>
            </a:r>
            <a:endParaRPr lang="en-US" sz="4400" dirty="0"/>
          </a:p>
        </p:txBody>
      </p:sp>
      <p:sp>
        <p:nvSpPr>
          <p:cNvPr id="3" name="Content Placeholder 2"/>
          <p:cNvSpPr>
            <a:spLocks noGrp="1"/>
          </p:cNvSpPr>
          <p:nvPr>
            <p:ph idx="1"/>
          </p:nvPr>
        </p:nvSpPr>
        <p:spPr>
          <a:xfrm>
            <a:off x="457200" y="1752600"/>
            <a:ext cx="8229600" cy="4572000"/>
          </a:xfrm>
        </p:spPr>
        <p:txBody>
          <a:bodyPr>
            <a:normAutofit fontScale="85000" lnSpcReduction="20000"/>
          </a:bodyPr>
          <a:lstStyle/>
          <a:p>
            <a:r>
              <a:rPr lang="en-US" dirty="0" smtClean="0"/>
              <a:t>Break up into two rows, both chairs will be facing each other. </a:t>
            </a:r>
          </a:p>
          <a:p>
            <a:r>
              <a:rPr lang="en-US" dirty="0" smtClean="0"/>
              <a:t>One side of the entire column will act to be a </a:t>
            </a:r>
            <a:r>
              <a:rPr lang="en-US" dirty="0" err="1" smtClean="0"/>
              <a:t>sharia</a:t>
            </a:r>
            <a:r>
              <a:rPr lang="en-US" dirty="0" smtClean="0"/>
              <a:t> supporter or a religious leader. </a:t>
            </a:r>
          </a:p>
          <a:p>
            <a:r>
              <a:rPr lang="en-US" dirty="0" smtClean="0"/>
              <a:t>The other side of the entire column will be a pro-secular activist. </a:t>
            </a:r>
          </a:p>
          <a:p>
            <a:r>
              <a:rPr lang="en-US" dirty="0" smtClean="0"/>
              <a:t>Both sides will argue why his/her ideology is better than the other. </a:t>
            </a:r>
          </a:p>
          <a:p>
            <a:r>
              <a:rPr lang="en-US" b="1" dirty="0" smtClean="0"/>
              <a:t>You will have only 1 MINUTE to argue for your side and then you will switch. </a:t>
            </a:r>
            <a:r>
              <a:rPr lang="en-US" dirty="0" smtClean="0"/>
              <a:t>We will have 4 rounds in which you switch your side each time. </a:t>
            </a:r>
          </a:p>
          <a:p>
            <a:r>
              <a:rPr lang="en-US" b="1" dirty="0" smtClean="0"/>
              <a:t>You can makeup whatever story you want. Get creative with it. </a:t>
            </a:r>
            <a:r>
              <a:rPr lang="en-US" dirty="0" smtClean="0"/>
              <a:t>I want to hear the crazy laws or “logical inferences” you guys make when we share out at the end! </a:t>
            </a:r>
            <a:endParaRPr lang="en-US" dirty="0"/>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to ask/think about</a:t>
            </a:r>
            <a:endParaRPr lang="en-US" dirty="0"/>
          </a:p>
        </p:txBody>
      </p:sp>
      <p:sp>
        <p:nvSpPr>
          <p:cNvPr id="3" name="Content Placeholder 2"/>
          <p:cNvSpPr>
            <a:spLocks noGrp="1"/>
          </p:cNvSpPr>
          <p:nvPr>
            <p:ph idx="1"/>
          </p:nvPr>
        </p:nvSpPr>
        <p:spPr/>
        <p:txBody>
          <a:bodyPr/>
          <a:lstStyle/>
          <a:p>
            <a:pPr>
              <a:buNone/>
            </a:pPr>
            <a:r>
              <a:rPr lang="en-US" dirty="0" smtClean="0"/>
              <a:t>These are some questions or things you should think about while debating with your adversary. </a:t>
            </a:r>
          </a:p>
          <a:p>
            <a:r>
              <a:rPr lang="en-US" dirty="0" smtClean="0"/>
              <a:t>Why are my ideas, when implemented into society, better than yours? </a:t>
            </a:r>
          </a:p>
          <a:p>
            <a:r>
              <a:rPr lang="en-US" dirty="0" smtClean="0"/>
              <a:t>What are the positives to your side of the argument? For example, pro-secularism might say “We have freedom of speech!” </a:t>
            </a:r>
          </a:p>
          <a:p>
            <a:r>
              <a:rPr lang="en-US" dirty="0" smtClean="0"/>
              <a:t>What are some of the negatives OF YOUR OPPONENT’S SIDE? Point it out to them to get the argument heated. </a:t>
            </a:r>
            <a:endParaRPr lang="en-US"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What is Sharia?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Sharia – meaning “path” in Arabic - guides all aspects of Muslim life including daily routines, familial and religious obligations, and financial dealings. </a:t>
            </a:r>
          </a:p>
          <a:p>
            <a:endParaRPr lang="en-US"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295400"/>
          </a:xfrm>
        </p:spPr>
        <p:txBody>
          <a:bodyPr>
            <a:normAutofit/>
          </a:bodyPr>
          <a:lstStyle/>
          <a:p>
            <a:pPr algn="ctr"/>
            <a:r>
              <a:rPr lang="en-US" sz="2800" dirty="0" smtClean="0"/>
              <a:t>Controversy: Punishment and Equality under Sharia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1676400"/>
            <a:ext cx="8229600" cy="4800600"/>
          </a:xfrm>
        </p:spPr>
        <p:txBody>
          <a:bodyPr>
            <a:normAutofit fontScale="92500" lnSpcReduction="10000"/>
          </a:bodyPr>
          <a:lstStyle/>
          <a:p>
            <a:pPr>
              <a:buNone/>
            </a:pPr>
            <a:r>
              <a:rPr lang="en-US" dirty="0" smtClean="0"/>
              <a:t>In </a:t>
            </a:r>
            <a:r>
              <a:rPr lang="en-US" dirty="0" err="1" smtClean="0"/>
              <a:t>sharia</a:t>
            </a:r>
            <a:r>
              <a:rPr lang="en-US" i="1" dirty="0" smtClean="0"/>
              <a:t>,</a:t>
            </a:r>
            <a:r>
              <a:rPr lang="en-US" dirty="0" smtClean="0"/>
              <a:t> there are categories of offenses: </a:t>
            </a:r>
          </a:p>
          <a:p>
            <a:pPr lvl="0"/>
            <a:r>
              <a:rPr lang="en-US" dirty="0" smtClean="0"/>
              <a:t>offenses to which are affixed a specified punishment (</a:t>
            </a:r>
            <a:r>
              <a:rPr lang="en-US" i="1" dirty="0" err="1" smtClean="0"/>
              <a:t>hadd</a:t>
            </a:r>
            <a:r>
              <a:rPr lang="en-US" dirty="0" smtClean="0"/>
              <a:t>);</a:t>
            </a:r>
          </a:p>
          <a:p>
            <a:pPr lvl="0"/>
            <a:r>
              <a:rPr lang="en-US" dirty="0" smtClean="0"/>
              <a:t>those for which the punishment is at the judge's discretion (</a:t>
            </a:r>
            <a:r>
              <a:rPr lang="en-US" i="1" dirty="0" err="1" smtClean="0"/>
              <a:t>ta'zir</a:t>
            </a:r>
            <a:r>
              <a:rPr lang="en-US" dirty="0" smtClean="0"/>
              <a:t>);</a:t>
            </a:r>
          </a:p>
          <a:p>
            <a:pPr lvl="0"/>
            <a:r>
              <a:rPr lang="en-US" dirty="0" smtClean="0"/>
              <a:t>those offenses in which a form of retaliatory action or blood money is inflicted against the perpetrator or his kinsmen by the victim's kinsmen (</a:t>
            </a:r>
            <a:r>
              <a:rPr lang="en-US" i="1" dirty="0" err="1" smtClean="0"/>
              <a:t>jinayat</a:t>
            </a:r>
            <a:r>
              <a:rPr lang="en-US" dirty="0" smtClean="0"/>
              <a:t>);</a:t>
            </a:r>
          </a:p>
          <a:p>
            <a:pPr lvl="0"/>
            <a:r>
              <a:rPr lang="en-US" dirty="0" smtClean="0"/>
              <a:t>offenses against the public policy of the state, involving administrative penalties (</a:t>
            </a:r>
            <a:r>
              <a:rPr lang="en-US" i="1" dirty="0" err="1" smtClean="0"/>
              <a:t>siyasa</a:t>
            </a:r>
            <a:r>
              <a:rPr lang="en-US" dirty="0" smtClean="0"/>
              <a:t>); and</a:t>
            </a:r>
          </a:p>
          <a:p>
            <a:pPr lvl="0"/>
            <a:r>
              <a:rPr lang="en-US" dirty="0" smtClean="0"/>
              <a:t>offenses that are corrected by acts of personal penance (</a:t>
            </a:r>
            <a:r>
              <a:rPr lang="en-US" i="1" dirty="0" err="1" smtClean="0"/>
              <a:t>kaffara</a:t>
            </a:r>
            <a:r>
              <a:rPr lang="en-US" dirty="0" smtClean="0"/>
              <a:t>)</a:t>
            </a:r>
          </a:p>
          <a:p>
            <a:endParaRPr lang="en-US"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pPr lvl="0">
              <a:buNone/>
            </a:pPr>
            <a:r>
              <a:rPr lang="en-US" dirty="0" smtClean="0"/>
              <a:t>Those that are prescribed a specific punishment in the Quran, known as </a:t>
            </a:r>
            <a:r>
              <a:rPr lang="en-US" i="1" dirty="0" err="1" smtClean="0"/>
              <a:t>hadd</a:t>
            </a:r>
            <a:r>
              <a:rPr lang="en-US" dirty="0" smtClean="0"/>
              <a:t> punishments. There are five </a:t>
            </a:r>
            <a:r>
              <a:rPr lang="en-US" i="1" dirty="0" err="1" smtClean="0"/>
              <a:t>hadd</a:t>
            </a:r>
            <a:r>
              <a:rPr lang="en-US" dirty="0" smtClean="0"/>
              <a:t> crimes: 	</a:t>
            </a:r>
          </a:p>
          <a:p>
            <a:pPr lvl="0"/>
            <a:r>
              <a:rPr lang="en-US" dirty="0" smtClean="0"/>
              <a:t>unlawful sexual intercourse (sex outside of marriage and adultery), </a:t>
            </a:r>
          </a:p>
          <a:p>
            <a:pPr lvl="0"/>
            <a:r>
              <a:rPr lang="en-US" dirty="0" smtClean="0"/>
              <a:t>false accusation of unlawful sexual intercourse,</a:t>
            </a:r>
          </a:p>
          <a:p>
            <a:pPr lvl="0"/>
            <a:r>
              <a:rPr lang="en-US" dirty="0" smtClean="0"/>
              <a:t>wine drinking (sometimes extended to include all alcohol drinking), </a:t>
            </a:r>
          </a:p>
          <a:p>
            <a:pPr lvl="0"/>
            <a:r>
              <a:rPr lang="en-US" dirty="0" smtClean="0"/>
              <a:t>theft, </a:t>
            </a:r>
          </a:p>
          <a:p>
            <a:pPr lvl="0"/>
            <a:r>
              <a:rPr lang="en-US" dirty="0" smtClean="0"/>
              <a:t>and highway robbery. </a:t>
            </a:r>
          </a:p>
          <a:p>
            <a:endParaRPr lang="en-US"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Punishments for </a:t>
            </a:r>
            <a:r>
              <a:rPr lang="en-US" i="1" dirty="0" err="1" smtClean="0"/>
              <a:t>Hadd</a:t>
            </a:r>
            <a:r>
              <a:rPr lang="en-US" dirty="0" smtClean="0"/>
              <a:t> crimes</a:t>
            </a:r>
            <a:endParaRPr lang="en-US" dirty="0"/>
          </a:p>
        </p:txBody>
      </p:sp>
      <p:sp>
        <p:nvSpPr>
          <p:cNvPr id="3" name="Content Placeholder 2"/>
          <p:cNvSpPr>
            <a:spLocks noGrp="1"/>
          </p:cNvSpPr>
          <p:nvPr>
            <p:ph idx="1"/>
          </p:nvPr>
        </p:nvSpPr>
        <p:spPr/>
        <p:txBody>
          <a:bodyPr/>
          <a:lstStyle/>
          <a:p>
            <a:pPr>
              <a:buNone/>
            </a:pPr>
            <a:r>
              <a:rPr lang="en-US" dirty="0" smtClean="0"/>
              <a:t>Punishments for </a:t>
            </a:r>
            <a:r>
              <a:rPr lang="en-US" i="1" dirty="0" err="1" smtClean="0"/>
              <a:t>hadd</a:t>
            </a:r>
            <a:r>
              <a:rPr lang="en-US" dirty="0" smtClean="0"/>
              <a:t> offenses</a:t>
            </a:r>
          </a:p>
          <a:p>
            <a:pPr>
              <a:buNone/>
            </a:pPr>
            <a:endParaRPr lang="en-US" dirty="0" smtClean="0"/>
          </a:p>
          <a:p>
            <a:pPr lvl="0"/>
            <a:r>
              <a:rPr lang="en-US" dirty="0" smtClean="0"/>
              <a:t>flogging</a:t>
            </a:r>
          </a:p>
          <a:p>
            <a:pPr lvl="0"/>
            <a:r>
              <a:rPr lang="en-US" dirty="0" smtClean="0"/>
              <a:t>stoning</a:t>
            </a:r>
          </a:p>
          <a:p>
            <a:pPr lvl="0"/>
            <a:r>
              <a:rPr lang="en-US" dirty="0" smtClean="0"/>
              <a:t>amputation</a:t>
            </a:r>
          </a:p>
          <a:p>
            <a:pPr lvl="0"/>
            <a:r>
              <a:rPr lang="en-US" dirty="0" smtClean="0"/>
              <a:t>exile</a:t>
            </a:r>
          </a:p>
          <a:p>
            <a:pPr lvl="0"/>
            <a:r>
              <a:rPr lang="en-US" dirty="0" smtClean="0"/>
              <a:t>or execution</a:t>
            </a:r>
          </a:p>
          <a:p>
            <a:endParaRPr lang="en-US"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Questions to ponder</a:t>
            </a:r>
            <a:endParaRPr lang="en-US" dirty="0"/>
          </a:p>
        </p:txBody>
      </p:sp>
      <p:sp>
        <p:nvSpPr>
          <p:cNvPr id="3" name="Content Placeholder 2"/>
          <p:cNvSpPr>
            <a:spLocks noGrp="1"/>
          </p:cNvSpPr>
          <p:nvPr>
            <p:ph idx="1"/>
          </p:nvPr>
        </p:nvSpPr>
        <p:spPr/>
        <p:txBody>
          <a:bodyPr/>
          <a:lstStyle/>
          <a:p>
            <a:pPr lvl="0"/>
            <a:r>
              <a:rPr lang="en-US" dirty="0" smtClean="0"/>
              <a:t>Should we live under the </a:t>
            </a:r>
            <a:r>
              <a:rPr lang="en-US" dirty="0" err="1" smtClean="0"/>
              <a:t>sharia</a:t>
            </a:r>
            <a:r>
              <a:rPr lang="en-US" dirty="0" smtClean="0"/>
              <a:t>? </a:t>
            </a:r>
          </a:p>
          <a:p>
            <a:pPr lvl="0"/>
            <a:endParaRPr lang="en-US" dirty="0" smtClean="0"/>
          </a:p>
          <a:p>
            <a:pPr lvl="0"/>
            <a:r>
              <a:rPr lang="en-US" dirty="0" smtClean="0"/>
              <a:t>Does it allow freedom? </a:t>
            </a:r>
          </a:p>
          <a:p>
            <a:pPr lvl="0"/>
            <a:endParaRPr lang="en-US" dirty="0" smtClean="0"/>
          </a:p>
          <a:p>
            <a:pPr lvl="0"/>
            <a:r>
              <a:rPr lang="en-US" dirty="0" smtClean="0"/>
              <a:t>Would you be happy if you lived in a theocratic country? </a:t>
            </a:r>
          </a:p>
          <a:p>
            <a:pPr lvl="0"/>
            <a:endParaRPr lang="en-US" dirty="0" smtClean="0"/>
          </a:p>
          <a:p>
            <a:pPr lvl="0"/>
            <a:r>
              <a:rPr lang="en-US" dirty="0" smtClean="0"/>
              <a:t>How do you feel about religion governing you? </a:t>
            </a:r>
          </a:p>
          <a:p>
            <a:endParaRPr lang="en-US"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a:t>
            </a:r>
            <a:r>
              <a:rPr lang="en-US" dirty="0" err="1" smtClean="0"/>
              <a:t>Tu</a:t>
            </a:r>
            <a:r>
              <a:rPr lang="en-US" dirty="0" smtClean="0"/>
              <a:t> </a:t>
            </a:r>
            <a:r>
              <a:rPr lang="en-US" dirty="0" err="1" smtClean="0"/>
              <a:t>estás</a:t>
            </a:r>
            <a:r>
              <a:rPr lang="en-US" dirty="0" smtClean="0"/>
              <a:t> loco?</a:t>
            </a:r>
            <a:endParaRPr lang="en-US" dirty="0"/>
          </a:p>
        </p:txBody>
      </p:sp>
      <p:sp>
        <p:nvSpPr>
          <p:cNvPr id="3" name="Content Placeholder 2"/>
          <p:cNvSpPr>
            <a:spLocks noGrp="1"/>
          </p:cNvSpPr>
          <p:nvPr>
            <p:ph idx="1"/>
          </p:nvPr>
        </p:nvSpPr>
        <p:spPr>
          <a:xfrm>
            <a:off x="457200" y="1752600"/>
            <a:ext cx="8229600" cy="4572000"/>
          </a:xfrm>
        </p:spPr>
        <p:txBody>
          <a:bodyPr>
            <a:normAutofit/>
          </a:bodyPr>
          <a:lstStyle/>
          <a:p>
            <a:pPr lvl="0"/>
            <a:r>
              <a:rPr lang="en-US" dirty="0" smtClean="0"/>
              <a:t>These sentences are </a:t>
            </a:r>
            <a:r>
              <a:rPr lang="en-US" b="1" dirty="0" smtClean="0"/>
              <a:t>not</a:t>
            </a:r>
            <a:r>
              <a:rPr lang="en-US" dirty="0" smtClean="0"/>
              <a:t> often prescribed.</a:t>
            </a:r>
          </a:p>
          <a:p>
            <a:pPr lvl="0"/>
            <a:r>
              <a:rPr lang="en-US" dirty="0" smtClean="0"/>
              <a:t>While precise statistics are scarce, the UN estimates thousands of women are killed annually in the name of family honor. </a:t>
            </a:r>
          </a:p>
          <a:p>
            <a:pPr lvl="0"/>
            <a:r>
              <a:rPr lang="en-US" dirty="0" smtClean="0"/>
              <a:t>Other practices that are woven into the </a:t>
            </a:r>
            <a:r>
              <a:rPr lang="en-US" dirty="0" err="1" smtClean="0"/>
              <a:t>sharia</a:t>
            </a:r>
            <a:r>
              <a:rPr lang="en-US" dirty="0" smtClean="0"/>
              <a:t> debate, such as female genital mutilation, adolescent marriages, polygamy, and gender-biased inheritance rules, elicit as much controversy. </a:t>
            </a:r>
          </a:p>
          <a:p>
            <a:endParaRPr lang="en-US"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600" dirty="0" smtClean="0"/>
              <a:t>Sharia vs. Secularism </a:t>
            </a:r>
            <a:endParaRPr lang="en-US" sz="3600" dirty="0"/>
          </a:p>
        </p:txBody>
      </p:sp>
      <p:sp>
        <p:nvSpPr>
          <p:cNvPr id="3" name="Content Placeholder 2"/>
          <p:cNvSpPr>
            <a:spLocks noGrp="1"/>
          </p:cNvSpPr>
          <p:nvPr>
            <p:ph idx="1"/>
          </p:nvPr>
        </p:nvSpPr>
        <p:spPr>
          <a:xfrm>
            <a:off x="457200" y="1752600"/>
            <a:ext cx="8229600" cy="4724400"/>
          </a:xfrm>
        </p:spPr>
        <p:txBody>
          <a:bodyPr>
            <a:normAutofit fontScale="92500" lnSpcReduction="20000"/>
          </a:bodyPr>
          <a:lstStyle/>
          <a:p>
            <a:pPr lvl="0"/>
            <a:r>
              <a:rPr lang="en-US" dirty="0" smtClean="0"/>
              <a:t>A 2010 Pew Poll conducted in seven countries including Egypt found strong support for Islam in politics and for harsh punishments for crimes such as theft, adultery, and conversion away from Islam. At the same time, a majority of those polled in every country except Pakistan believed democracy is the best form of governance. </a:t>
            </a:r>
          </a:p>
          <a:p>
            <a:pPr lvl="0"/>
            <a:r>
              <a:rPr lang="en-US" dirty="0" smtClean="0"/>
              <a:t>Whether democracy and Islam can coexist is a topic of heated debate. </a:t>
            </a:r>
          </a:p>
          <a:p>
            <a:pPr lvl="0"/>
            <a:r>
              <a:rPr lang="en-US" dirty="0" smtClean="0"/>
              <a:t>Some Islamists argue democracy is a purely Western concept imposed on Muslim countries. Others feel Islam necessitates a democratic system and that democracy has a basis in the Quran since "mutual consultation" among the people is commended (42:38 Quran).</a:t>
            </a:r>
          </a:p>
          <a:p>
            <a:endParaRPr lang="en-US" dirty="0"/>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1101</Words>
  <Application>Microsoft Office PowerPoint</Application>
  <PresentationFormat>On-screen Show (4:3)</PresentationFormat>
  <Paragraphs>93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Sharia – The Islamic Law</vt:lpstr>
      <vt:lpstr>Introduction </vt:lpstr>
      <vt:lpstr>What is Sharia?  </vt:lpstr>
      <vt:lpstr>Controversy: Punishment and Equality under Sharia  </vt:lpstr>
      <vt:lpstr>…Continued…</vt:lpstr>
      <vt:lpstr>Punishments for Hadd crimes</vt:lpstr>
      <vt:lpstr>Questions to ponder</vt:lpstr>
      <vt:lpstr>¿Tu estás loco?</vt:lpstr>
      <vt:lpstr>Sharia vs. Secularism </vt:lpstr>
      <vt:lpstr>Questions to ponder</vt:lpstr>
      <vt:lpstr>Argument #1: Pro-Sharia </vt:lpstr>
      <vt:lpstr>Argument #2: Pro-Secularism  </vt:lpstr>
      <vt:lpstr>Which argument do you support? </vt:lpstr>
      <vt:lpstr>Sharia’s incorporations</vt:lpstr>
      <vt:lpstr>1. Dual Legal System</vt:lpstr>
      <vt:lpstr>2. Government under God</vt:lpstr>
      <vt:lpstr>Wait a minute, I thought Islam meant equality! </vt:lpstr>
      <vt:lpstr>3. Completely Secular </vt:lpstr>
      <vt:lpstr>Wait… what? </vt:lpstr>
      <vt:lpstr>Questions to ponder</vt:lpstr>
      <vt:lpstr>Activity </vt:lpstr>
      <vt:lpstr>Questions to ask/think about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Sharia – The Islamic Law</dc:title>
  <dc:creator>Sadia Uddin</dc:creator>
  <cp:lastModifiedBy>Anika Rahman</cp:lastModifiedBy>
  <cp:revision>11</cp:revision>
  <dcterms:created xsi:type="dcterms:W3CDTF">2012-03-13T01:33:26Z</dcterms:created>
  <dcterms:modified xsi:type="dcterms:W3CDTF">2012-12-29T01:39:21Z</dcterms:modified>
</cp:coreProperties>
</file>